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222885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OBJECT-ORIENTED SYSTEM DEVELOPMENT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572000"/>
            <a:ext cx="6934200" cy="1752600"/>
          </a:xfrm>
        </p:spPr>
        <p:txBody>
          <a:bodyPr>
            <a:normAutofit/>
          </a:bodyPr>
          <a:lstStyle/>
          <a:p>
            <a:pPr algn="just"/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Text Book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Object-oriented modeling and design with UML-Michael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Blaha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James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Rumbaugh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2</a:t>
            </a:r>
            <a:r>
              <a:rPr lang="en-US" sz="2400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nd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Three Models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Three models to describe a system from different viewpoints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Describes the static structure of the objects in a system and their relationships (class diagrams)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State Model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Describes the aspects of an object that change over time.( State Diagrams)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Interaction model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Describes how the objects in a system cooperate to achieve broader results. (Use cases, Sequence diagrams, activity diagrams.)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 oriented Themes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Several themes pervade OO technology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Abstraction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let’s focus on essential aspects of an application while ignoring details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Encapsulation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(Information Hiding) separates the external aspects of an object ,that are accessible to other objects from internal implementation details.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 oriented Themes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Combining data and Behavior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 descr="oom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286001"/>
            <a:ext cx="5563515" cy="220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54102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Sharing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inheritance of both data structure and behavior lets subclass share common code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Modeling As A Design Technique 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31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Modeling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just">
              <a:buNone/>
            </a:pPr>
            <a:endParaRPr lang="en-US" sz="28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model is an abstraction of something for the </a:t>
            </a:r>
            <a:r>
              <a:rPr lang="en-US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purpose of understanding it before building it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31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Testing a physical entity before building it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9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Engineers test scale models of airplanes, cars and boats in wind tunnels and water tanks to improve their dynamics. 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None/>
            </a:pPr>
            <a:endParaRPr lang="en-US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31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Communication with customers </a:t>
            </a:r>
            <a:r>
              <a:rPr lang="en-US" sz="29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9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Architects and product designers build models to show their customers </a:t>
            </a:r>
          </a:p>
          <a:p>
            <a:pPr lvl="1">
              <a:buFont typeface="Wingdings" pitchFamily="2" charset="2"/>
              <a:buChar char="q"/>
            </a:pPr>
            <a:endParaRPr lang="en-US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Modeling As A Design Technique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Visualization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Storyboards of movies, television shows and advertisements let writers see how their ideas flow. </a:t>
            </a: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Reduction of complexity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The main reason for modeling is to deal with systems that are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 complex to understand directly. </a:t>
            </a: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Models reduce complexity by separating out a small number of important things to deal with at a time </a:t>
            </a:r>
          </a:p>
          <a:p>
            <a:pPr>
              <a:buFont typeface="Wingdings" pitchFamily="2" charset="2"/>
              <a:buChar char="q"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goal of abstraction is to isolate those aspects that are important for some purpose and suppress those aspects that are unimportant.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None/>
            </a:pPr>
            <a:r>
              <a:rPr lang="en-US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Three models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describes the structure of objects in a system, their identity, their relationships to other objects, their attributes and their operations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Our goal in constructing a class model is to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capture those concepts from the real world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that are important to an application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Three models </a:t>
            </a:r>
            <a:b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State Model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describes those aspects of objects concerned with time and the sequencing of operations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State model captures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aspects of a system that describes the sequence of operations that occur</a:t>
            </a:r>
          </a:p>
          <a:p>
            <a:pPr lvl="1" algn="just">
              <a:buNone/>
            </a:pPr>
            <a:endParaRPr lang="en-US" sz="2400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Interaction Model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describes interactions between objects – how individual objects collaborate to achieve the behavior of the system as a whole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Modeling 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Objects and Class Concepts </a:t>
            </a:r>
          </a:p>
          <a:p>
            <a:pPr>
              <a:buNone/>
            </a:pPr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object is a concept, abstraction or thing with identity that has meaning for an application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Some objects have real world counter parts while others are conceptual entities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 objects have identity and are distinguishable 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Modeling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Classes </a:t>
            </a:r>
          </a:p>
          <a:p>
            <a:pPr algn="just">
              <a:buNone/>
            </a:pPr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object is an instance or occurrence of a class.</a:t>
            </a:r>
          </a:p>
          <a:p>
            <a:pPr algn="just"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class describes a group of objects with the same properties (attributes), behavior (operations), kinds of relationships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Person, company are all classes </a:t>
            </a:r>
          </a:p>
          <a:p>
            <a:pPr algn="just">
              <a:buFont typeface="Wingdings" pitchFamily="2" charset="2"/>
              <a:buChar char="v"/>
            </a:pPr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Modeling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diagrams </a:t>
            </a:r>
          </a:p>
          <a:p>
            <a:pPr>
              <a:buNone/>
            </a:pPr>
            <a:endParaRPr lang="en-US" sz="2400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9800"/>
            <a:ext cx="8659434" cy="1495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962400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class diagram corresponds to an infinite set of object diagrams. </a:t>
            </a:r>
          </a:p>
          <a:p>
            <a:pPr algn="just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UML symbol for an object is a box with an object name followed by a colon and the class name </a:t>
            </a:r>
          </a:p>
          <a:p>
            <a:pPr algn="just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UML symbol for a class also is a box. Our convention is to list the    class name in bold face, center the name and capitalize the first letter 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Objective of OOMD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Basic knowledge about software engineering and object oriented language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Will be able to use the Object Oriented standard UML notations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Easily create a modular design with components and relate the logical design to the physical environment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Student will be able to use the concept of design patterns and apply it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Modeling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Values and Attributes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value is a piece of data.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attribute  describes a value held by each object of the class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Objects is to class as value is to attribute  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52800"/>
            <a:ext cx="76200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Modeling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Operations and Methods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operation is a function or procedure that may be applied to or by objects in a class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 objects in a class share the same operations . The same operation may apply to many different classes. Such an operation is </a:t>
            </a:r>
            <a:r>
              <a:rPr lang="en-US" sz="20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polymorphic.</a:t>
            </a: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20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method</a:t>
            </a: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the implementation of an operation for a class </a:t>
            </a:r>
          </a:p>
          <a:p>
            <a:pPr algn="just">
              <a:buFont typeface="Wingdings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4800"/>
            <a:ext cx="71628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 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Links and Associations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link is a physical or conceptual connection among objects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association is a description of a group of links with common structure and common semantics.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UML notation for a link is a line between objects, if the link has a name,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has to be underlined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association name is optional, if the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 is unambiguous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None/>
            </a:pPr>
            <a:endParaRPr lang="en-US" sz="2400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pic>
        <p:nvPicPr>
          <p:cNvPr id="1026" name="Picture 2" descr="C:\Users\rakshith\Desktop\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6858000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Multiplicity </a:t>
            </a:r>
          </a:p>
          <a:p>
            <a:pPr>
              <a:buNone/>
            </a:pPr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specifies the number of instances of one class that may relate to a single instance of an associated class 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UML diagrams explicitly list multiplicity at the ends of association lines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UML specifies: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“1”: exactly one,</a:t>
            </a:r>
          </a:p>
          <a:p>
            <a:pPr algn="just"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		      “1 ..*” (one or more)</a:t>
            </a:r>
          </a:p>
          <a:p>
            <a:pPr algn="just">
              <a:buNone/>
            </a:pPr>
            <a:r>
              <a:rPr lang="en-US" sz="2400" dirty="0" smtClean="0"/>
              <a:t>			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“3..5” (three to five inclusive)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00200"/>
            <a:ext cx="5715000" cy="48768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167" y="1600200"/>
            <a:ext cx="773966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Association End names: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 give names to the association link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Association end names often appear as nouns in problem descriptions.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198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7912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Use  of association end names is optional, but it is often easier and less confusing to assign association end names  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pic>
        <p:nvPicPr>
          <p:cNvPr id="1026" name="Picture 2" descr="C:\Users\rakshith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905000"/>
            <a:ext cx="5858693" cy="1876687"/>
          </a:xfrm>
          <a:prstGeom prst="rect">
            <a:avLst/>
          </a:prstGeom>
          <a:noFill/>
        </p:spPr>
      </p:pic>
      <p:pic>
        <p:nvPicPr>
          <p:cNvPr id="1027" name="Picture 3" descr="C:\Users\rakshith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495800"/>
            <a:ext cx="5943600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Ordering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ordering is an inherent part of the association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Ordered set of objects are indicated by writing “{ordered}” next to the appropriate association end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81400"/>
            <a:ext cx="60960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is Object Orientation?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Organize a software as collection of discrete objects that incorporate both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structures and behavior</a:t>
            </a:r>
          </a:p>
          <a:p>
            <a:pPr algn="just">
              <a:buNone/>
            </a:pPr>
            <a:endParaRPr lang="en-US" sz="2400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OO includes four different aspects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20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Identity</a:t>
            </a: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 data is quantized into discrete, distinguishable entities called Objects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Each object has its </a:t>
            </a:r>
            <a:r>
              <a:rPr lang="en-US" sz="20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own inherent identity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0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Classification:</a:t>
            </a: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means objects with the same data structures and behavior are grouped into a class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Class is an abstraction that describes properties important to an application and ignores the rest</a:t>
            </a:r>
          </a:p>
          <a:p>
            <a:pPr lvl="1" algn="just">
              <a:buFont typeface="Wingdings" pitchFamily="2" charset="2"/>
              <a:buChar char="q"/>
            </a:pPr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None/>
            </a:pPr>
            <a:endParaRPr lang="en-US" sz="2000" dirty="0" smtClean="0"/>
          </a:p>
          <a:p>
            <a:pPr lvl="1" algn="just">
              <a:buFont typeface="Wingdings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Bags and sequences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Bag: collection of elements with duplicates allowed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Sequence: ordered collection of elements with duplicate allowed</a:t>
            </a:r>
          </a:p>
          <a:p>
            <a:pPr algn="just"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10000"/>
            <a:ext cx="54102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Association Classes</a:t>
            </a:r>
          </a:p>
          <a:p>
            <a:pPr>
              <a:buNone/>
            </a:pPr>
            <a:endParaRPr lang="en-US" sz="2400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57400"/>
            <a:ext cx="5943600" cy="1524000"/>
          </a:xfrm>
          <a:prstGeom prst="rect">
            <a:avLst/>
          </a:prstGeom>
        </p:spPr>
      </p:pic>
      <p:pic>
        <p:nvPicPr>
          <p:cNvPr id="5" name="Picture 4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657600"/>
            <a:ext cx="6096000" cy="2915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pic>
        <p:nvPicPr>
          <p:cNvPr id="2050" name="Picture 2" descr="C:\Users\rakshith\Desktop\7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905000"/>
            <a:ext cx="6019800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 and Association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Qualified Associations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association in which an attribute called the qualifier disambiguates the objects for a “many” association end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Job of qualifier is to reduce the many association to one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581400"/>
            <a:ext cx="5943600" cy="1219200"/>
          </a:xfrm>
          <a:prstGeom prst="rect">
            <a:avLst/>
          </a:prstGeom>
        </p:spPr>
      </p:pic>
      <p:pic>
        <p:nvPicPr>
          <p:cNvPr id="5" name="Picture 4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953000"/>
            <a:ext cx="5867400" cy="169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and inheritance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is the relationship between a class (the super class) and one or more variations of the class (sub class)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 class holds the common attributes, operations and associations. Subclass adds specific attributes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is sometimes called the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”is–a” relationship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because each instance of a sub class is a instance of the super class as well 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and inheritance</a:t>
            </a:r>
            <a:endParaRPr lang="en-US" dirty="0"/>
          </a:p>
        </p:txBody>
      </p:sp>
      <p:pic>
        <p:nvPicPr>
          <p:cNvPr id="1026" name="Picture 2" descr="C:\Users\rakshith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00200"/>
            <a:ext cx="7086600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and inheritance</a:t>
            </a:r>
            <a:endParaRPr lang="en-US" dirty="0"/>
          </a:p>
        </p:txBody>
      </p:sp>
      <p:pic>
        <p:nvPicPr>
          <p:cNvPr id="2050" name="Picture 2" descr="C:\Users\rakshith\Desktop\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73152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and inheritance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Use of Generalization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for polymorphism.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Second purpose is to structure the description of objects.( a taxonomy is formed)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Third purpose is to enable reuse of code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Generalization and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Overriding Features</a:t>
            </a:r>
          </a:p>
          <a:p>
            <a:pPr algn="just">
              <a:buNone/>
            </a:pPr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subclass may override a super class feature by defining a feature with the same name.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specify behavior that depends on the sub class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tighten the specification of a feature or to improve performance </a:t>
            </a:r>
            <a:endParaRPr lang="en-US" sz="2400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Sample Class Model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rakshith\Desktop\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3152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 Orientation Contd.,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Inheritance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is sharing of attributes and operations among classes based on a hierarchical relationship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Each subclass incorporates or inherits all the features of its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superclass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adds its own unique features</a:t>
            </a:r>
          </a:p>
          <a:p>
            <a:pPr lvl="1">
              <a:buNone/>
            </a:pPr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Polymorphism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same operation may behave differently for different classes. 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Navigation of class model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C:\Users\rakshith\Desktop\4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3942" y="1776915"/>
            <a:ext cx="6916116" cy="44714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OCL Constructs for traversing Class Models 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Attributes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You can traverse from an object to an attribute value </a:t>
            </a:r>
          </a:p>
          <a:p>
            <a:pPr lvl="1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Syntax: source object, followed by a dot and then the attribute name </a:t>
            </a:r>
          </a:p>
          <a:p>
            <a:pPr lvl="1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Example: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aCreditCardAccount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maximumCredit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6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Operations</a:t>
            </a:r>
            <a:r>
              <a:rPr lang="en-US" sz="2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You can also invoke an operation for an object or a collection of objects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Syntax: source object or object collection, followed by a dot and then the operation.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OCL has special operations that operate on entire collections. The syntax for a collection operation is the source object collection followed by “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”</a:t>
            </a: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then the operation 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OCL Constructs for traversing Class 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associations: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3rd use of dot notation is to traverse an association to a target end 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Example: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aCustomer.MailingAddress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yields a set of addresses for a customer. In contrast,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aCreditCardAccount.MailingAddress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yields a single address. </a:t>
            </a:r>
          </a:p>
          <a:p>
            <a:pPr lvl="1"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Association classes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Given a link of an association class, you can find the constituent objects</a:t>
            </a:r>
          </a:p>
          <a:p>
            <a:pPr algn="just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Advanced Class Modeling 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Enumerations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Data type that has a finite set of values</a:t>
            </a: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2630"/>
            <a:ext cx="7543800" cy="166697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572000"/>
            <a:ext cx="7696200" cy="2086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Advanced Class Modeling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Multiplicity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Multiplicity of an attribute specifies the number of possible values for each instantiation of an attribute </a:t>
            </a:r>
          </a:p>
          <a:p>
            <a:pPr>
              <a:buNone/>
            </a:pPr>
            <a:endParaRPr lang="en-US" sz="2400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24200"/>
            <a:ext cx="45720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Advanced Class Modeling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Scope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Scope indicates if a feature applies to an object or a class.</a:t>
            </a:r>
          </a:p>
          <a:p>
            <a:pPr>
              <a:buFont typeface="Wingdings" pitchFamily="2" charset="2"/>
              <a:buChar char="v"/>
            </a:pPr>
            <a:endParaRPr lang="en-US" sz="2400" dirty="0" smtClean="0"/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20170311_0939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819400"/>
            <a:ext cx="5410200" cy="3186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Advanced Class Modeling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Visibility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Visibility refers to the ability of a method to reference a feature from another class and has the possible values of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public, protected, private, and package. </a:t>
            </a:r>
          </a:p>
          <a:p>
            <a:pPr algn="just">
              <a:buNone/>
            </a:pP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UML denotes visibility with a prefix. “+” public, “-” private, “#” protected, “~” package.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Lack of a prefix reveals no information about visibility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Advanced Class Modeling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Several issues to consider when choosing visibility are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Comprehension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understand all public features to understand the capabilities of a class </a:t>
            </a:r>
          </a:p>
          <a:p>
            <a:pPr lvl="1"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Extensibility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many classes can depend on public methods, so it can be highly disruptive to change their signature </a:t>
            </a:r>
          </a:p>
          <a:p>
            <a:pPr algn="just"/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Context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private, protected, and package methods may rely on preconditions or state information created by other methods in the class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N-</a:t>
            </a:r>
            <a:r>
              <a:rPr lang="en-US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ary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Association 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42427"/>
            <a:ext cx="8229600" cy="40415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N-</a:t>
            </a:r>
            <a:r>
              <a:rPr lang="en-US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ary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Association </a:t>
            </a:r>
            <a:endParaRPr lang="en-US" dirty="0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209800"/>
            <a:ext cx="8229600" cy="274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What is Object Oriented Development?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OO development as a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way of thinking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about software based on abstractions that exist in the real world as well in the program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objective of OO development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the identification and organization of application concepts, rather than their final representation  in programming language</a:t>
            </a:r>
          </a:p>
          <a:p>
            <a:pPr algn="just"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is a strong form of association in which an aggregate object is made of constituent parts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 define an aggregation as relating an assembly class to one constituent part class </a:t>
            </a:r>
          </a:p>
          <a:p>
            <a:pPr algn="just">
              <a:buNone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" name="Picture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3810000"/>
            <a:ext cx="5181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versus Association </a:t>
            </a:r>
          </a:p>
          <a:p>
            <a:pPr algn="just"/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is a special form of association, not an independent concept.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If two objects are tightly bound by a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part-whole relationship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 is an aggregation. If the two objects are usually considered as </a:t>
            </a:r>
            <a:r>
              <a:rPr lang="en-US" sz="24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independent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even though they may often be linked, it is an association. 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versus Composition 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composition implies ownership of the parts by the whole. 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581400"/>
            <a:ext cx="8305800" cy="2247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Aggregation </a:t>
            </a:r>
            <a:endParaRPr lang="en-US" dirty="0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3962400"/>
            <a:ext cx="8229600" cy="1859186"/>
          </a:xfrm>
        </p:spPr>
      </p:pic>
      <p:sp>
        <p:nvSpPr>
          <p:cNvPr id="5" name="TextBox 4"/>
          <p:cNvSpPr txBox="1"/>
          <p:nvPr/>
        </p:nvSpPr>
        <p:spPr>
          <a:xfrm>
            <a:off x="381000" y="1828800"/>
            <a:ext cx="876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Propogation</a:t>
            </a: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of Operations</a:t>
            </a:r>
          </a:p>
          <a:p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Automatic application of an operation to a network of objects when the operation is applied to some starting objects</a:t>
            </a:r>
            <a:endParaRPr lang="en-US" sz="24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endParaRPr lang="en-US" sz="2400" b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en-US" b="1" dirty="0">
                <a:solidFill>
                  <a:schemeClr val="bg1"/>
                </a:solidFill>
              </a:rPr>
              <a:t> Classes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is a class that has no direct instances but whose descendant classes have direct instances.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concert class is a class that is insatiable; that is, it can have direct instances.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505200"/>
            <a:ext cx="8001000" cy="23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en-US" b="1" dirty="0">
                <a:solidFill>
                  <a:schemeClr val="bg1"/>
                </a:solidFill>
              </a:rPr>
              <a:t> Classes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82" y="1600200"/>
            <a:ext cx="7113835" cy="4525963"/>
          </a:xfrm>
        </p:spPr>
      </p:pic>
    </p:spTree>
    <p:extLst>
      <p:ext uri="{BB962C8B-B14F-4D97-AF65-F5344CB8AC3E}">
        <p14:creationId xmlns:p14="http://schemas.microsoft.com/office/powerpoint/2010/main" val="27276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inheritance permits a class to have more than one superclass and to inherit features from all parents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 of multiple inheritance is greater power in specifying classes and an increased opportunity for reuse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Kinds of Multiple Inheritance </a:t>
            </a:r>
            <a:endParaRPr lang="en-US" sz="2400" b="1" u="sng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common form of multiple inheritance is from sets of </a:t>
            </a:r>
            <a:r>
              <a:rPr lang="en-US" sz="2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disjoint classes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Each subclass inherits from one class in each set.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73199"/>
            <a:ext cx="7772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1887"/>
            <a:ext cx="8229600" cy="4162589"/>
          </a:xfrm>
        </p:spPr>
      </p:pic>
    </p:spTree>
    <p:extLst>
      <p:ext uri="{BB962C8B-B14F-4D97-AF65-F5344CB8AC3E}">
        <p14:creationId xmlns:p14="http://schemas.microsoft.com/office/powerpoint/2010/main" val="9567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Classification </a:t>
            </a:r>
            <a:endParaRPr lang="en-US" sz="2400" b="1" u="sng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classification in which one instance happens to participate in two overlapping classes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5943600" cy="33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 Oriented Methodology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Process for OO development and graphical notation for representing OO concepts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System conception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 development begins with business analyst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formulating tentative requirements</a:t>
            </a:r>
          </a:p>
          <a:p>
            <a:pPr lvl="1" algn="just"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Analysis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scrutinizes and rigorously restate the requirements of the software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analysis model is a precise abstraction of “what the desired system must do, not how it will be done”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Workarounds </a:t>
            </a:r>
            <a:endParaRPr lang="en-US" sz="2400" b="1" u="sng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 </a:t>
            </a:r>
            <a:r>
              <a:rPr lang="en-US" sz="2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composition of </a:t>
            </a:r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parts:</a:t>
            </a:r>
            <a:endParaRPr lang="en-US" sz="24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43200"/>
            <a:ext cx="5715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Nested generalization:</a:t>
            </a:r>
          </a:p>
          <a:p>
            <a:pPr marL="0" indent="0">
              <a:buNone/>
            </a:pPr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04751"/>
            <a:ext cx="6400800" cy="33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Inheritance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b="1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Superclasses</a:t>
            </a:r>
            <a:r>
              <a:rPr lang="en-US" sz="20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equal importance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subclass has several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classes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all of equal importance, it may be best to use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  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 superclass: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superclass clearly dominates and the others are less important, preserve inheritance through this path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subclasses: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number of combinations is small, consider nested generalization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</a:t>
            </a:r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 sets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use generalization, factor on the most important criterion first, the next most important second, and so forth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quantities of code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avoid nested generalization if we must duplicate large quantities of code.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data that describes other data. For example, a class definition is a metadata.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7010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Reification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Reification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promotion of something that is not an object into an object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occasion it is useful to promote attributes, methods, constraints, and control information into objects so you can describe and manipulate them as data. 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Boolean condition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involving model elements, such as objects, classes, attributes, links, associations, and generalization sets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 restricts the values that elements can assume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43400"/>
            <a:ext cx="8382000" cy="16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on generalization sets </a:t>
            </a:r>
            <a:r>
              <a:rPr lang="en-US" sz="24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Disjoint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object belongs to exactly one of the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classes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Overlapping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subclasses can 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</a:t>
            </a:r>
            <a:r>
              <a:rPr lang="en-US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objects. An object may belong to more than one subclass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generalization lists all the possible subclasses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Incomplete: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generalization may be missing some subclasses </a:t>
            </a:r>
          </a:p>
          <a:p>
            <a:pPr marL="0" indent="0" algn="just">
              <a:buNone/>
            </a:pPr>
            <a:endParaRPr lang="en-US" sz="24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 element is a function of one or more elements, which in turn may be derived.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notation for a derived element is a slash in front of the element name along with constraint that determines the derivation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33800"/>
            <a:ext cx="6705600" cy="2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6423"/>
            <a:ext cx="8229600" cy="2573517"/>
          </a:xfrm>
        </p:spPr>
      </p:pic>
    </p:spTree>
    <p:extLst>
      <p:ext uri="{BB962C8B-B14F-4D97-AF65-F5344CB8AC3E}">
        <p14:creationId xmlns:p14="http://schemas.microsoft.com/office/powerpoint/2010/main" val="2502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is a group of elements (classes, association, generalization, and lesser packages) with a common theme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package partitions a model making it easier to understand and manage. Large applications my require several tiers of packages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571999"/>
            <a:ext cx="2971800" cy="15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OO Methodology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analysis model has two parts: the domain model and the application model.</a:t>
            </a: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Domain model is a description of the real-world object reflected within the system</a:t>
            </a: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Application model is a description of the parts of the application system 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OO Methodology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System design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development team devises a high level strategy – the system architecture for solving the application problem </a:t>
            </a: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system designer must decide what performance characteristics to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optimize,chooses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 strategy of attacking the problem and make tentative resource allocation</a:t>
            </a:r>
          </a:p>
          <a:p>
            <a:pPr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design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class designer adds details to the analysis model in accordance with the system design strategy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OO Methodology 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4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Implementation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Implementers translate the classes and relationships developed during class design into particular programming language, database or hardware</a:t>
            </a:r>
          </a:p>
          <a:p>
            <a:pPr algn="just">
              <a:buNone/>
            </a:pP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is important to follow good software engineering practice during coding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2486</Words>
  <Application>Microsoft Office PowerPoint</Application>
  <PresentationFormat>On-screen Show (4:3)</PresentationFormat>
  <Paragraphs>318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Wingdings</vt:lpstr>
      <vt:lpstr>Office Theme</vt:lpstr>
      <vt:lpstr>OBJECT-ORIENTED SYSTEM DEVELOPMENT</vt:lpstr>
      <vt:lpstr>Objective of OOMD</vt:lpstr>
      <vt:lpstr>What is Object Orientation?</vt:lpstr>
      <vt:lpstr>Object Orientation Contd.,</vt:lpstr>
      <vt:lpstr>What is Object Oriented Development?</vt:lpstr>
      <vt:lpstr>Object Oriented Methodology</vt:lpstr>
      <vt:lpstr>OO Methodology Contd..,</vt:lpstr>
      <vt:lpstr>OO Methodology Contd..,</vt:lpstr>
      <vt:lpstr>OO Methodology Contd..,</vt:lpstr>
      <vt:lpstr>Three Models</vt:lpstr>
      <vt:lpstr>Object oriented Themes</vt:lpstr>
      <vt:lpstr>Object oriented Themes</vt:lpstr>
      <vt:lpstr>Modeling As A Design Technique </vt:lpstr>
      <vt:lpstr>Modeling As A Design Technique </vt:lpstr>
      <vt:lpstr>Abstraction </vt:lpstr>
      <vt:lpstr> The Three models  </vt:lpstr>
      <vt:lpstr>Class Modeling </vt:lpstr>
      <vt:lpstr>Class Modeling Contd..,</vt:lpstr>
      <vt:lpstr>Class Modeling Contd..,</vt:lpstr>
      <vt:lpstr>Class Modeling Contd..,</vt:lpstr>
      <vt:lpstr>Class Modeling Contd..,</vt:lpstr>
      <vt:lpstr>Link and Association Concepts 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Link and Association Concepts</vt:lpstr>
      <vt:lpstr>Generalization and inheritance</vt:lpstr>
      <vt:lpstr>Generalization and inheritance</vt:lpstr>
      <vt:lpstr>Generalization and inheritance</vt:lpstr>
      <vt:lpstr>Generalization and inheritance</vt:lpstr>
      <vt:lpstr>Generalization and inheritance</vt:lpstr>
      <vt:lpstr>A Sample Class Model</vt:lpstr>
      <vt:lpstr>Navigation of class model</vt:lpstr>
      <vt:lpstr>OCL Constructs for traversing Class Models </vt:lpstr>
      <vt:lpstr>OCL Constructs for traversing Class Models </vt:lpstr>
      <vt:lpstr>Advanced Class Modeling </vt:lpstr>
      <vt:lpstr>Advanced Class Modeling </vt:lpstr>
      <vt:lpstr>Advanced Class Modeling </vt:lpstr>
      <vt:lpstr>Advanced Class Modeling </vt:lpstr>
      <vt:lpstr>Advanced Class Modeling </vt:lpstr>
      <vt:lpstr>N-ary Association </vt:lpstr>
      <vt:lpstr>N-ary Association </vt:lpstr>
      <vt:lpstr>Aggregation </vt:lpstr>
      <vt:lpstr>Aggregation </vt:lpstr>
      <vt:lpstr>Aggregation </vt:lpstr>
      <vt:lpstr>Aggregation </vt:lpstr>
      <vt:lpstr>Abstract Classes </vt:lpstr>
      <vt:lpstr>Abstract Classes </vt:lpstr>
      <vt:lpstr>Multiple Inheritance </vt:lpstr>
      <vt:lpstr>Multiple Inheritance </vt:lpstr>
      <vt:lpstr>Multiple Inheritance </vt:lpstr>
      <vt:lpstr>Multiple Inheritance </vt:lpstr>
      <vt:lpstr>Multiple Inheritance </vt:lpstr>
      <vt:lpstr>Multiple Inheritance </vt:lpstr>
      <vt:lpstr>Multiple Inheritance </vt:lpstr>
      <vt:lpstr>Metadata </vt:lpstr>
      <vt:lpstr>Reification </vt:lpstr>
      <vt:lpstr>Constraints </vt:lpstr>
      <vt:lpstr>Constraints </vt:lpstr>
      <vt:lpstr>Derived Data</vt:lpstr>
      <vt:lpstr>Derived Data</vt:lpstr>
      <vt:lpstr>Packages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DEVELOPMENT</dc:title>
  <dc:creator>rakshith</dc:creator>
  <cp:lastModifiedBy>Windows User</cp:lastModifiedBy>
  <cp:revision>91</cp:revision>
  <dcterms:created xsi:type="dcterms:W3CDTF">2006-08-16T00:00:00Z</dcterms:created>
  <dcterms:modified xsi:type="dcterms:W3CDTF">2017-03-15T04:33:29Z</dcterms:modified>
</cp:coreProperties>
</file>